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87" r:id="rId7"/>
    <p:sldId id="288" r:id="rId8"/>
    <p:sldId id="291" r:id="rId9"/>
    <p:sldId id="292" r:id="rId10"/>
    <p:sldId id="296" r:id="rId11"/>
    <p:sldId id="293" r:id="rId12"/>
    <p:sldId id="294" r:id="rId13"/>
    <p:sldId id="300" r:id="rId14"/>
    <p:sldId id="295" r:id="rId15"/>
    <p:sldId id="297" r:id="rId16"/>
    <p:sldId id="298" r:id="rId17"/>
    <p:sldId id="29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7E398-70AD-4380-B161-EB02DBFC1C87}" v="106" dt="2023-07-07T21:50:02.470"/>
    <p1510:client id="{A50456FC-8E3B-4013-8AD8-347F0D24D2FB}" v="2" dt="2023-07-06T22:10:40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ssa Elise Rodgers" userId="S::trodger2@uwyo.edu::547c14f8-c833-476c-8aca-953811819a00" providerId="AD" clId="Web-{24E7E398-70AD-4380-B161-EB02DBFC1C87}"/>
    <pc:docChg chg="addSld modSld sldOrd">
      <pc:chgData name="Tessa Elise Rodgers" userId="S::trodger2@uwyo.edu::547c14f8-c833-476c-8aca-953811819a00" providerId="AD" clId="Web-{24E7E398-70AD-4380-B161-EB02DBFC1C87}" dt="2023-07-07T21:50:02.470" v="94" actId="14100"/>
      <pc:docMkLst>
        <pc:docMk/>
      </pc:docMkLst>
      <pc:sldChg chg="addSp modSp new ord">
        <pc:chgData name="Tessa Elise Rodgers" userId="S::trodger2@uwyo.edu::547c14f8-c833-476c-8aca-953811819a00" providerId="AD" clId="Web-{24E7E398-70AD-4380-B161-EB02DBFC1C87}" dt="2023-07-07T21:50:02.470" v="94" actId="14100"/>
        <pc:sldMkLst>
          <pc:docMk/>
          <pc:sldMk cId="2948690509" sldId="300"/>
        </pc:sldMkLst>
        <pc:spChg chg="mod">
          <ac:chgData name="Tessa Elise Rodgers" userId="S::trodger2@uwyo.edu::547c14f8-c833-476c-8aca-953811819a00" providerId="AD" clId="Web-{24E7E398-70AD-4380-B161-EB02DBFC1C87}" dt="2023-07-07T21:46:42.403" v="3" actId="20577"/>
          <ac:spMkLst>
            <pc:docMk/>
            <pc:sldMk cId="2948690509" sldId="300"/>
            <ac:spMk id="2" creationId="{F02ADA08-6B06-4D8A-2F30-FBC3484FE53E}"/>
          </ac:spMkLst>
        </pc:spChg>
        <pc:spChg chg="mod">
          <ac:chgData name="Tessa Elise Rodgers" userId="S::trodger2@uwyo.edu::547c14f8-c833-476c-8aca-953811819a00" providerId="AD" clId="Web-{24E7E398-70AD-4380-B161-EB02DBFC1C87}" dt="2023-07-07T21:50:02.470" v="94" actId="14100"/>
          <ac:spMkLst>
            <pc:docMk/>
            <pc:sldMk cId="2948690509" sldId="300"/>
            <ac:spMk id="3" creationId="{5D682B0E-BA24-0FA6-76A9-EF22C1265505}"/>
          </ac:spMkLst>
        </pc:spChg>
        <pc:spChg chg="add mod">
          <ac:chgData name="Tessa Elise Rodgers" userId="S::trodger2@uwyo.edu::547c14f8-c833-476c-8aca-953811819a00" providerId="AD" clId="Web-{24E7E398-70AD-4380-B161-EB02DBFC1C87}" dt="2023-07-07T21:49:47.033" v="90" actId="1076"/>
          <ac:spMkLst>
            <pc:docMk/>
            <pc:sldMk cId="2948690509" sldId="300"/>
            <ac:spMk id="5" creationId="{977713B8-A91B-23CD-5D06-D4BFBFD9A4F4}"/>
          </ac:spMkLst>
        </pc:spChg>
        <pc:picChg chg="add mod">
          <ac:chgData name="Tessa Elise Rodgers" userId="S::trodger2@uwyo.edu::547c14f8-c833-476c-8aca-953811819a00" providerId="AD" clId="Web-{24E7E398-70AD-4380-B161-EB02DBFC1C87}" dt="2023-07-07T21:49:43.220" v="89" actId="14100"/>
          <ac:picMkLst>
            <pc:docMk/>
            <pc:sldMk cId="2948690509" sldId="300"/>
            <ac:picMk id="4" creationId="{2F254788-D002-68C8-859C-2D1ACB5DC056}"/>
          </ac:picMkLst>
        </pc:picChg>
      </pc:sldChg>
    </pc:docChg>
  </pc:docChgLst>
  <pc:docChgLst>
    <pc:chgData name="Fletcher Wadsworth" userId="S::fwadswor@uwyo.edu::2e92952e-63db-4675-a518-c238ef21b4b3" providerId="AD" clId="Web-{A50456FC-8E3B-4013-8AD8-347F0D24D2FB}"/>
    <pc:docChg chg="modSld">
      <pc:chgData name="Fletcher Wadsworth" userId="S::fwadswor@uwyo.edu::2e92952e-63db-4675-a518-c238ef21b4b3" providerId="AD" clId="Web-{A50456FC-8E3B-4013-8AD8-347F0D24D2FB}" dt="2023-07-06T22:10:38.607" v="0" actId="20577"/>
      <pc:docMkLst>
        <pc:docMk/>
      </pc:docMkLst>
      <pc:sldChg chg="modSp">
        <pc:chgData name="Fletcher Wadsworth" userId="S::fwadswor@uwyo.edu::2e92952e-63db-4675-a518-c238ef21b4b3" providerId="AD" clId="Web-{A50456FC-8E3B-4013-8AD8-347F0D24D2FB}" dt="2023-07-06T22:10:38.607" v="0" actId="20577"/>
        <pc:sldMkLst>
          <pc:docMk/>
          <pc:sldMk cId="3582684385" sldId="291"/>
        </pc:sldMkLst>
        <pc:spChg chg="mod">
          <ac:chgData name="Fletcher Wadsworth" userId="S::fwadswor@uwyo.edu::2e92952e-63db-4675-a518-c238ef21b4b3" providerId="AD" clId="Web-{A50456FC-8E3B-4013-8AD8-347F0D24D2FB}" dt="2023-07-06T22:10:38.607" v="0" actId="20577"/>
          <ac:spMkLst>
            <pc:docMk/>
            <pc:sldMk cId="3582684385" sldId="291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9324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4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4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627F91-A457-4DE7-BB2B-FC6657F8535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59164-301F-4E9F-8986-2C0591F29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4F1-6616-4E12-AF67-6E729330D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952" y="400396"/>
            <a:ext cx="8825658" cy="3329581"/>
          </a:xfrm>
        </p:spPr>
        <p:txBody>
          <a:bodyPr anchor="t"/>
          <a:lstStyle/>
          <a:p>
            <a:pPr algn="ctr"/>
            <a:r>
              <a:rPr lang="en-US" sz="6000" dirty="0"/>
              <a:t>Introduction to Quantum Computing</a:t>
            </a:r>
          </a:p>
        </p:txBody>
      </p:sp>
      <p:pic>
        <p:nvPicPr>
          <p:cNvPr id="5122" name="Picture 2" descr="Quantum Algorithms Outlook 2021 – Fact Based Ins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3" y="2586569"/>
            <a:ext cx="7873144" cy="406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23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DA08-6B06-4D8A-2F30-FBC3484F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2B0E-BA24-0FA6-76A9-EF22C1265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868854" cy="41954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A quantum phenomenon where two or more qubits become correlated</a:t>
            </a:r>
          </a:p>
          <a:p>
            <a:pPr>
              <a:buClr>
                <a:srgbClr val="8AD0D6"/>
              </a:buClr>
            </a:pPr>
            <a:r>
              <a:rPr lang="en-US" sz="2400" dirty="0"/>
              <a:t>The state of one qubit is dependent on the state of the other(s)</a:t>
            </a:r>
          </a:p>
          <a:p>
            <a:pPr>
              <a:buClr>
                <a:srgbClr val="8AD0D6"/>
              </a:buClr>
            </a:pPr>
            <a:r>
              <a:rPr lang="en-US" sz="2400" dirty="0"/>
              <a:t>Powerful notion in quantum computing </a:t>
            </a:r>
          </a:p>
          <a:p>
            <a:pPr lvl="1">
              <a:buClr>
                <a:srgbClr val="8AD0D6"/>
              </a:buClr>
            </a:pPr>
            <a:r>
              <a:rPr lang="en-US" sz="2400" dirty="0"/>
              <a:t>Allows for enriched computing and communication protocols</a:t>
            </a:r>
          </a:p>
          <a:p>
            <a:pPr lvl="1">
              <a:buClr>
                <a:srgbClr val="8AD0D6"/>
              </a:buClr>
            </a:pPr>
            <a:endParaRPr lang="en-US" dirty="0"/>
          </a:p>
        </p:txBody>
      </p:sp>
      <p:pic>
        <p:nvPicPr>
          <p:cNvPr id="4" name="Picture 4" descr="A person holding up her long hair&#10;&#10;Description automatically generated">
            <a:extLst>
              <a:ext uri="{FF2B5EF4-FFF2-40B4-BE49-F238E27FC236}">
                <a16:creationId xmlns:a16="http://schemas.microsoft.com/office/drawing/2014/main" id="{2F254788-D002-68C8-859C-2D1ACB5D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70" y="2523317"/>
            <a:ext cx="4995403" cy="2801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7713B8-A91B-23CD-5D06-D4BFBFD9A4F4}"/>
              </a:ext>
            </a:extLst>
          </p:cNvPr>
          <p:cNvSpPr txBox="1"/>
          <p:nvPr/>
        </p:nvSpPr>
        <p:spPr>
          <a:xfrm>
            <a:off x="8045531" y="5383480"/>
            <a:ext cx="34438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Visual example of a Bell State</a:t>
            </a:r>
          </a:p>
        </p:txBody>
      </p:sp>
    </p:spTree>
    <p:extLst>
      <p:ext uri="{BB962C8B-B14F-4D97-AF65-F5344CB8AC3E}">
        <p14:creationId xmlns:p14="http://schemas.microsoft.com/office/powerpoint/2010/main" val="294869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864755" cy="4195481"/>
          </a:xfrm>
        </p:spPr>
        <p:txBody>
          <a:bodyPr/>
          <a:lstStyle/>
          <a:p>
            <a:r>
              <a:rPr lang="en-US" dirty="0"/>
              <a:t>Similar to classical logic cates</a:t>
            </a:r>
          </a:p>
          <a:p>
            <a:r>
              <a:rPr lang="en-US" dirty="0"/>
              <a:t>Operations applied to qubits to manipulate and transform their states</a:t>
            </a:r>
          </a:p>
          <a:p>
            <a:r>
              <a:rPr lang="en-US" dirty="0"/>
              <a:t>Represented as a </a:t>
            </a:r>
            <a:r>
              <a:rPr lang="en-US" b="1" dirty="0"/>
              <a:t>Unitary Matrix</a:t>
            </a:r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Flipping the state</a:t>
            </a:r>
          </a:p>
          <a:p>
            <a:pPr lvl="1"/>
            <a:r>
              <a:rPr lang="en-US" dirty="0"/>
              <a:t>Rotation (modification of probability of each state)</a:t>
            </a:r>
          </a:p>
          <a:p>
            <a:r>
              <a:rPr lang="en-US" b="1" dirty="0" err="1"/>
              <a:t>Hadamard</a:t>
            </a:r>
            <a:r>
              <a:rPr lang="en-US" b="1" dirty="0"/>
              <a:t> (H) Gate: </a:t>
            </a:r>
            <a:r>
              <a:rPr lang="en-US" dirty="0"/>
              <a:t>creates superposition</a:t>
            </a:r>
            <a:endParaRPr lang="en-US" b="1" dirty="0"/>
          </a:p>
        </p:txBody>
      </p:sp>
      <p:pic>
        <p:nvPicPr>
          <p:cNvPr id="3076" name="Picture 4" descr="Basic quantum gates and their matrix representations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23" y="1853248"/>
            <a:ext cx="4978377" cy="412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196175" y="5973958"/>
            <a:ext cx="2793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Research Gate</a:t>
            </a:r>
          </a:p>
        </p:txBody>
      </p:sp>
    </p:spTree>
    <p:extLst>
      <p:ext uri="{BB962C8B-B14F-4D97-AF65-F5344CB8AC3E}">
        <p14:creationId xmlns:p14="http://schemas.microsoft.com/office/powerpoint/2010/main" val="398460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Algorithms specifically designed to leverage the quantum properties of qubits</a:t>
            </a:r>
          </a:p>
          <a:p>
            <a:r>
              <a:rPr lang="en-US" dirty="0"/>
              <a:t>Typically implemented as a </a:t>
            </a:r>
            <a:r>
              <a:rPr lang="en-US" b="1" dirty="0"/>
              <a:t>quantum circuit </a:t>
            </a:r>
            <a:r>
              <a:rPr lang="en-US" dirty="0"/>
              <a:t>which is a sequence of quantum gates</a:t>
            </a:r>
            <a:endParaRPr lang="en-US" b="1" dirty="0"/>
          </a:p>
          <a:p>
            <a:r>
              <a:rPr lang="en-US" dirty="0"/>
              <a:t>Examples:</a:t>
            </a:r>
          </a:p>
          <a:p>
            <a:pPr lvl="1"/>
            <a:r>
              <a:rPr lang="en-US" sz="2000" b="1" dirty="0"/>
              <a:t>Shor’s Algorithm:</a:t>
            </a:r>
            <a:r>
              <a:rPr lang="en-US" sz="2000" dirty="0"/>
              <a:t> prime number factorization, used for cybersecurity </a:t>
            </a:r>
          </a:p>
          <a:p>
            <a:pPr lvl="1"/>
            <a:r>
              <a:rPr lang="en-US" sz="2000" b="1" dirty="0"/>
              <a:t>Grover’s Algorithm: </a:t>
            </a:r>
            <a:r>
              <a:rPr lang="en-US" sz="2000" dirty="0"/>
              <a:t>searching a sorted or unsorted database, such as a phonebook</a:t>
            </a:r>
          </a:p>
          <a:p>
            <a:r>
              <a:rPr lang="en-US" b="1" dirty="0"/>
              <a:t>Goal: </a:t>
            </a:r>
            <a:r>
              <a:rPr lang="en-US" dirty="0"/>
              <a:t>convert exponential time classical algorithms to polynomial time quantum algorithms for considerable speedup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437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Quantum Algorithm</a:t>
            </a:r>
          </a:p>
        </p:txBody>
      </p:sp>
      <p:pic>
        <p:nvPicPr>
          <p:cNvPr id="4" name="Picture 4" descr="Quantum computing in a nutshell — Qiskit 0.43.2 docu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3" y="2345353"/>
            <a:ext cx="10815108" cy="37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08029" y="6127036"/>
            <a:ext cx="452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Qiskit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179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Applications of QC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Cryptography 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Simulations</a:t>
            </a:r>
          </a:p>
          <a:p>
            <a:r>
              <a:rPr lang="en-US" dirty="0"/>
              <a:t>Machine learning</a:t>
            </a:r>
          </a:p>
        </p:txBody>
      </p:sp>
      <p:pic>
        <p:nvPicPr>
          <p:cNvPr id="7170" name="Picture 2" descr="Taking the quantum leap | I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505" y="2052918"/>
            <a:ext cx="6858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97101" y="6310593"/>
            <a:ext cx="209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IBM</a:t>
            </a:r>
          </a:p>
        </p:txBody>
      </p:sp>
    </p:spTree>
    <p:extLst>
      <p:ext uri="{BB962C8B-B14F-4D97-AF65-F5344CB8AC3E}">
        <p14:creationId xmlns:p14="http://schemas.microsoft.com/office/powerpoint/2010/main" val="367662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7DFF-923A-48D0-82D9-8E13A822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 (QC)?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A928-3599-4882-BA16-AF545FD8E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001597" cy="4195481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Quantum computing is a new paradigm of algorithmic study which extends quantum mechanical phenomena to traditional or classical computing </a:t>
            </a:r>
          </a:p>
        </p:txBody>
      </p:sp>
      <p:pic>
        <p:nvPicPr>
          <p:cNvPr id="2050" name="Picture 2" descr="What quantum computing could mean for customer experience | Steven Van  Bellegh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51" y="2884629"/>
            <a:ext cx="4220095" cy="25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quantum computer?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960033" cy="4195481"/>
          </a:xfrm>
        </p:spPr>
        <p:txBody>
          <a:bodyPr>
            <a:normAutofit/>
          </a:bodyPr>
          <a:lstStyle/>
          <a:p>
            <a:r>
              <a:rPr lang="en-US" sz="4000" dirty="0"/>
              <a:t>A quantum computer is a device that performs computation by using the properties described by quantum mechanics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37" y="1454238"/>
            <a:ext cx="3834193" cy="5046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40786" y="6500554"/>
            <a:ext cx="237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science.org</a:t>
            </a:r>
          </a:p>
        </p:txBody>
      </p:sp>
    </p:spTree>
    <p:extLst>
      <p:ext uri="{BB962C8B-B14F-4D97-AF65-F5344CB8AC3E}">
        <p14:creationId xmlns:p14="http://schemas.microsoft.com/office/powerpoint/2010/main" val="397904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quantum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Classical computational power does not scale exponentially</a:t>
            </a:r>
          </a:p>
          <a:p>
            <a:r>
              <a:rPr lang="en-US" sz="2800" dirty="0"/>
              <a:t>To double the computation power of a CPU, the number of transistors has to be approximately doubled </a:t>
            </a:r>
          </a:p>
          <a:p>
            <a:r>
              <a:rPr lang="en-US" sz="2800" dirty="0"/>
              <a:t>Most problems that apply to the physical world are exponential </a:t>
            </a:r>
          </a:p>
          <a:p>
            <a:r>
              <a:rPr lang="en-US" sz="2800" dirty="0"/>
              <a:t>Exponential problems are not practically solvable using current classical computers</a:t>
            </a:r>
          </a:p>
        </p:txBody>
      </p:sp>
    </p:spTree>
    <p:extLst>
      <p:ext uri="{BB962C8B-B14F-4D97-AF65-F5344CB8AC3E}">
        <p14:creationId xmlns:p14="http://schemas.microsoft.com/office/powerpoint/2010/main" val="420702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910157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A qubit (or quantum bit) is the fundamental unit of quantum information</a:t>
            </a:r>
          </a:p>
          <a:p>
            <a:r>
              <a:rPr lang="en-US" sz="2400" dirty="0"/>
              <a:t>Qubits can exist in multiple states simultaneously</a:t>
            </a:r>
          </a:p>
          <a:p>
            <a:r>
              <a:rPr lang="en-US" sz="2400" dirty="0"/>
              <a:t>This can be leveraged to process more information in parallel as compared to classical bits (only 1 or 0)</a:t>
            </a:r>
          </a:p>
          <a:p>
            <a:r>
              <a:rPr lang="en-US" sz="2400" dirty="0"/>
              <a:t>For instance, a single qubit can represent two states at the same time in what is known as superposition </a:t>
            </a:r>
          </a:p>
        </p:txBody>
      </p:sp>
      <p:pic>
        <p:nvPicPr>
          <p:cNvPr id="1028" name="Picture 4" descr="Towards the Quantum Computer: Qubits and Qudits | OpenMi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6" t="15135" r="12990" b="13250"/>
          <a:stretch/>
        </p:blipFill>
        <p:spPr bwMode="auto">
          <a:xfrm>
            <a:off x="8088244" y="2892829"/>
            <a:ext cx="3616078" cy="20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13817" y="5043218"/>
            <a:ext cx="268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OpenMind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268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Quantum property which allows qubits to exist in multiple states at the same time</a:t>
            </a:r>
          </a:p>
          <a:p>
            <a:r>
              <a:rPr lang="en-US" sz="2400" dirty="0"/>
              <a:t>All possible values for the state of a single qubit live in a complex vector space of dimension 2</a:t>
            </a:r>
          </a:p>
          <a:p>
            <a:r>
              <a:rPr lang="en-US" sz="2400" dirty="0"/>
              <a:t>Example of possible states: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87" y="4263758"/>
            <a:ext cx="3644099" cy="1309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3665124"/>
            <a:ext cx="3523990" cy="28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Bloch Sphere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79377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Geometrical representation of all possible states of a qubit</a:t>
            </a:r>
          </a:p>
          <a:p>
            <a:r>
              <a:rPr lang="en-US" sz="2400" dirty="0"/>
              <a:t>Helps understand the data given by a superposition</a:t>
            </a:r>
          </a:p>
          <a:p>
            <a:r>
              <a:rPr lang="en-US" sz="2400" dirty="0"/>
              <a:t>|0&gt; and |1&gt; form the computational basis </a:t>
            </a:r>
          </a:p>
          <a:p>
            <a:pPr lvl="1"/>
            <a:r>
              <a:rPr lang="en-US" sz="2400" dirty="0"/>
              <a:t>North and South poles of the sphere</a:t>
            </a:r>
          </a:p>
        </p:txBody>
      </p:sp>
      <p:pic>
        <p:nvPicPr>
          <p:cNvPr id="2052" name="Picture 4" descr="3: (color online) Bloch sphere representation of the Bloch vector v for... 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80" y="1853248"/>
            <a:ext cx="3956857" cy="25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33708" y="4432188"/>
            <a:ext cx="2793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Research Gate</a:t>
            </a:r>
          </a:p>
        </p:txBody>
      </p:sp>
    </p:spTree>
    <p:extLst>
      <p:ext uri="{BB962C8B-B14F-4D97-AF65-F5344CB8AC3E}">
        <p14:creationId xmlns:p14="http://schemas.microsoft.com/office/powerpoint/2010/main" val="2677243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Notation: Single Qubit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578543" cy="4195481"/>
          </a:xfrm>
        </p:spPr>
        <p:txBody>
          <a:bodyPr/>
          <a:lstStyle/>
          <a:p>
            <a:r>
              <a:rPr lang="en-US" sz="2400" dirty="0"/>
              <a:t>Dirac notation: a single qubit can be in state |1&gt; or |0&gt; which are vectors of dimension 2 (each vector has exactly two entries)</a:t>
            </a:r>
          </a:p>
          <a:p>
            <a:r>
              <a:rPr lang="en-US" sz="2400" dirty="0"/>
              <a:t>A single qubit in superposition is generally represented as </a:t>
            </a:r>
          </a:p>
          <a:p>
            <a:pPr lvl="1"/>
            <a:r>
              <a:rPr lang="en-US" sz="2400" dirty="0"/>
              <a:t>a and b are known as the amplitudes, and can be complex numbers</a:t>
            </a:r>
          </a:p>
          <a:p>
            <a:r>
              <a:rPr lang="en-US" sz="2400" dirty="0"/>
              <a:t>Putting all of this together we obtain the following: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072" y="3336011"/>
            <a:ext cx="952624" cy="370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78" y="5147897"/>
            <a:ext cx="336279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4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Assume we have the single qubit case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Thus, in order to determine its state we must perform a measurement which will produce </a:t>
                </a:r>
                <a:r>
                  <a:rPr lang="en-US" sz="2400" b="1" dirty="0"/>
                  <a:t>either</a:t>
                </a:r>
                <a:r>
                  <a:rPr lang="en-US" sz="2400" dirty="0"/>
                  <a:t> 1 or 0</a:t>
                </a:r>
              </a:p>
              <a:p>
                <a:r>
                  <a:rPr lang="en-US" sz="2400" dirty="0"/>
                  <a:t>Once a measurement occurs, superposition is destroyed which is said to have </a:t>
                </a:r>
                <a:r>
                  <a:rPr lang="en-US" sz="2400" b="1" dirty="0"/>
                  <a:t>collapsed</a:t>
                </a:r>
                <a:r>
                  <a:rPr lang="en-US" sz="2400" dirty="0"/>
                  <a:t> to a state</a:t>
                </a:r>
              </a:p>
              <a:p>
                <a:r>
                  <a:rPr lang="en-US" sz="2400" dirty="0"/>
                  <a:t>The result of the measured state is probabilistic</a:t>
                </a:r>
              </a:p>
              <a:p>
                <a:pPr lvl="1"/>
                <a:r>
                  <a:rPr lang="en-US" sz="2400" dirty="0"/>
                  <a:t>Probability of 0: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Probability of 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1163" r="-681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73" y="1960194"/>
            <a:ext cx="3362794" cy="743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132" y="5159012"/>
            <a:ext cx="3830868" cy="16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18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1" ma:contentTypeDescription="Create a new document." ma:contentTypeScope="" ma:versionID="5cf2246bace88d967260c5ea0f1c8e27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bf8d95d0cf023a0f756b97ed109b63e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B655AB-1E29-4901-9273-967FB4E36E19}">
  <ds:schemaRefs>
    <ds:schemaRef ds:uri="http://schemas.microsoft.com/office/2006/metadata/properties"/>
    <ds:schemaRef ds:uri="http://schemas.microsoft.com/office/infopath/2007/PartnerControls"/>
    <ds:schemaRef ds:uri="77e6e833-9241-4b04-b716-5a4daabdc787"/>
    <ds:schemaRef ds:uri="56da908f-da71-483c-b6d3-0ee057f43e65"/>
  </ds:schemaRefs>
</ds:datastoreItem>
</file>

<file path=customXml/itemProps2.xml><?xml version="1.0" encoding="utf-8"?>
<ds:datastoreItem xmlns:ds="http://schemas.openxmlformats.org/officeDocument/2006/customXml" ds:itemID="{853F0339-B719-44A7-B994-4303214FBA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828D48-5A3E-4EDB-9F35-093A70A0AA49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3205</TotalTime>
  <Words>509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Introduction to Quantum Computing</vt:lpstr>
      <vt:lpstr>What is quantum computing (QC)?</vt:lpstr>
      <vt:lpstr>What is a quantum computer?</vt:lpstr>
      <vt:lpstr>Why quantum computing?</vt:lpstr>
      <vt:lpstr>Qubits</vt:lpstr>
      <vt:lpstr>Superposition</vt:lpstr>
      <vt:lpstr>Bloch Sphere</vt:lpstr>
      <vt:lpstr>Notation: Single Qubit</vt:lpstr>
      <vt:lpstr>Measurement</vt:lpstr>
      <vt:lpstr>Entanglement</vt:lpstr>
      <vt:lpstr>Quantum Gates</vt:lpstr>
      <vt:lpstr>Quantum Algorithms</vt:lpstr>
      <vt:lpstr>General Quantum Algorithm</vt:lpstr>
      <vt:lpstr>Common Applications of QC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with Lobe AI</dc:title>
  <dc:creator>Matthew Springsteen</dc:creator>
  <cp:lastModifiedBy>Tessa Elise Rodgers</cp:lastModifiedBy>
  <cp:revision>118</cp:revision>
  <dcterms:created xsi:type="dcterms:W3CDTF">2022-06-14T20:44:27Z</dcterms:created>
  <dcterms:modified xsi:type="dcterms:W3CDTF">2023-07-07T21:50:07Z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  <property fmtid="{D5CDD505-2E9C-101B-9397-08002B2CF9AE}" pid="3" name="MediaServiceImageTags">
    <vt:lpwstr/>
  </property>
</Properties>
</file>